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42" r:id="rId5"/>
    <p:sldId id="351" r:id="rId6"/>
    <p:sldId id="352" r:id="rId7"/>
    <p:sldId id="348" r:id="rId8"/>
    <p:sldId id="349" r:id="rId9"/>
    <p:sldId id="353" r:id="rId10"/>
    <p:sldId id="344" r:id="rId11"/>
    <p:sldId id="345" r:id="rId12"/>
    <p:sldId id="355" r:id="rId13"/>
    <p:sldId id="356" r:id="rId14"/>
    <p:sldId id="350" r:id="rId15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7E1DEB-9F4B-4359-A583-DD5FDAFEC23A}" v="57" dt="2024-06-19T14:34:05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646"/>
  </p:normalViewPr>
  <p:slideViewPr>
    <p:cSldViewPr snapToGrid="0" snapToObjects="1" showGuides="1">
      <p:cViewPr varScale="1">
        <p:scale>
          <a:sx n="106" d="100"/>
          <a:sy n="106" d="100"/>
        </p:scale>
        <p:origin x="55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657407407407407"/>
          <c:y val="0.12731481481481483"/>
          <c:w val="0.72685185185185175"/>
          <c:h val="0.72685185185185175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20/06/2024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752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41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96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57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871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alexandersandra54@gmail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RUNWIZE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Nkechi Alexander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B97E8-034C-3CF9-0050-8C3458A1C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586867"/>
            <a:ext cx="12191998" cy="1323440"/>
          </a:xfrm>
        </p:spPr>
        <p:txBody>
          <a:bodyPr/>
          <a:lstStyle/>
          <a:p>
            <a:r>
              <a:rPr lang="en-GB" b="1" i="0" dirty="0">
                <a:solidFill>
                  <a:srgbClr val="D2D0CE"/>
                </a:solidFill>
                <a:effectLst/>
                <a:highlight>
                  <a:srgbClr val="2B2B2B"/>
                </a:highlight>
                <a:latin typeface="-apple-system"/>
              </a:rPr>
              <a:t>Month 6: Review and Scale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F27CF-7737-64B7-AC5C-E2C857A804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" y="1248587"/>
            <a:ext cx="12191997" cy="2553376"/>
          </a:xfrm>
        </p:spPr>
        <p:txBody>
          <a:bodyPr/>
          <a:lstStyle/>
          <a:p>
            <a:pPr algn="l">
              <a:lnSpc>
                <a:spcPct val="100000"/>
              </a:lnSpc>
            </a:pPr>
            <a:endParaRPr lang="en-GB" sz="20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algn="l">
              <a:lnSpc>
                <a:spcPct val="100000"/>
              </a:lnSpc>
            </a:pPr>
            <a:endParaRPr lang="en-GB" sz="20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algn="l">
              <a:lnSpc>
                <a:spcPct val="100000"/>
              </a:lnSpc>
            </a:pPr>
            <a:r>
              <a:rPr lang="en-GB" sz="2000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-Review the performance of all   initiatives against KPIs.</a:t>
            </a:r>
          </a:p>
          <a:p>
            <a:pPr algn="l">
              <a:lnSpc>
                <a:spcPct val="100000"/>
              </a:lnSpc>
            </a:pPr>
            <a:r>
              <a:rPr lang="en-GB" sz="2000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-Scale successful strategies            and refine underperforming areas</a:t>
            </a:r>
          </a:p>
          <a:p>
            <a:pPr algn="l">
              <a:lnSpc>
                <a:spcPct val="100000"/>
              </a:lnSpc>
            </a:pPr>
            <a:r>
              <a:rPr lang="en-GB" sz="2000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-Plan for the next phase of growth based on learnings and user feedback.</a:t>
            </a:r>
          </a:p>
          <a:p>
            <a:pPr algn="l">
              <a:lnSpc>
                <a:spcPct val="100000"/>
              </a:lnSpc>
            </a:pPr>
            <a:r>
              <a:rPr lang="en-GB" sz="2000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Throughout the six month, continuously monitor key metrics, gather user feedback, and adjust strategies as needed to ensure the roadmap is on track to meet the targets    </a:t>
            </a:r>
          </a:p>
        </p:txBody>
      </p:sp>
    </p:spTree>
    <p:extLst>
      <p:ext uri="{BB962C8B-B14F-4D97-AF65-F5344CB8AC3E}">
        <p14:creationId xmlns:p14="http://schemas.microsoft.com/office/powerpoint/2010/main" val="4126313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Nkechi Alexander</a:t>
            </a:r>
          </a:p>
          <a:p>
            <a:pPr rtl="0"/>
            <a:r>
              <a:rPr lang="en-GB" dirty="0">
                <a:hlinkClick r:id="rId3"/>
              </a:rPr>
              <a:t>alexandersandra54@gmail.com</a:t>
            </a:r>
            <a:endParaRPr lang="en-GB" dirty="0"/>
          </a:p>
          <a:p>
            <a:pPr rtl="0"/>
            <a:endParaRPr lang="en-GB" dirty="0"/>
          </a:p>
          <a:p>
            <a:pPr rtl="0"/>
            <a:r>
              <a:rPr lang="en-GB" dirty="0"/>
              <a:t>A.N.Sandra@edu.Salford.ac.uk</a:t>
            </a:r>
          </a:p>
          <a:p>
            <a:pPr rtl="0"/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49903" y="2489893"/>
            <a:ext cx="8514412" cy="3952948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An app for runners that creates running routes of different distances. It can track heart rates and human metrics if used with a smartwatch, give notifications and a reward system.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Mission: Empower runners, transform lives , and create a vibrant community that thrives on health, resilience, and boundless achievement.</a:t>
            </a:r>
          </a:p>
          <a:p>
            <a:pPr rtl="0"/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Scientific findings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Business Objective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2400" dirty="0"/>
              <a:t>To enhance user engagement and  subscription growth.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sz="1600" dirty="0"/>
              <a:t>Achieve a 15%       increase in Monthly Average Users (MAU) within six months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9BB43B-D69C-A38B-9D7A-59E34AD68A9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GB" sz="1800" dirty="0"/>
              <a:t>• Increase the paid subscriber count by 20% within six months.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9AEC329-B5CE-C583-7661-270079E9564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GB" sz="2800" b="1" dirty="0"/>
              <a:t>Key Results:</a:t>
            </a:r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0"/>
            <a:ext cx="10515601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Current Features of </a:t>
            </a:r>
            <a:r>
              <a:rPr lang="en-GB" dirty="0" err="1"/>
              <a:t>Runwize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marL="457200" indent="-457200" rtl="0">
              <a:buAutoNum type="arabicPeriod"/>
            </a:pPr>
            <a:endParaRPr lang="en-GB" dirty="0"/>
          </a:p>
          <a:p>
            <a:pPr marL="457200" indent="-457200" rtl="0">
              <a:buAutoNum type="arabicPeriod"/>
            </a:pPr>
            <a:endParaRPr lang="en-GB" dirty="0"/>
          </a:p>
          <a:p>
            <a:pPr rtl="0"/>
            <a:endParaRPr lang="en-GB" dirty="0"/>
          </a:p>
          <a:p>
            <a:pPr marL="457200" indent="-457200" rtl="0">
              <a:buAutoNum type="arabicPeriod"/>
            </a:pPr>
            <a:endParaRPr lang="en-GB" dirty="0"/>
          </a:p>
          <a:p>
            <a:pPr marL="457200" indent="-457200" rtl="0">
              <a:buAutoNum type="arabicPeriod"/>
            </a:pPr>
            <a:endParaRPr lang="en-GB" dirty="0"/>
          </a:p>
          <a:p>
            <a:pPr marL="457200" indent="-457200" rtl="0">
              <a:buAutoNum type="arabicPeriod"/>
            </a:pPr>
            <a:endParaRPr lang="en-GB" dirty="0"/>
          </a:p>
          <a:p>
            <a:pPr marL="457200" indent="-457200" rtl="0">
              <a:buAutoNum type="arabicPeriod"/>
            </a:pPr>
            <a:r>
              <a:rPr lang="en-GB" dirty="0"/>
              <a:t>GPS route tracking, which informs users about their route distance </a:t>
            </a:r>
          </a:p>
          <a:p>
            <a:pPr marL="457200" indent="-457200" rtl="0">
              <a:buAutoNum type="arabicPeriod"/>
            </a:pPr>
            <a:endParaRPr lang="en-GB" dirty="0"/>
          </a:p>
          <a:p>
            <a:pPr marL="457200" indent="-457200" rtl="0">
              <a:buAutoNum type="arabicPeriod"/>
            </a:pPr>
            <a:r>
              <a:rPr lang="en-GB" dirty="0"/>
              <a:t>Users can design runs of 5k, 10k and 20k routes on a map before setting off.</a:t>
            </a:r>
          </a:p>
          <a:p>
            <a:pPr marL="457200" indent="-457200" rtl="0">
              <a:buAutoNum type="arabicPeriod"/>
            </a:pPr>
            <a:endParaRPr lang="en-GB" dirty="0"/>
          </a:p>
          <a:p>
            <a:pPr marL="457200" indent="-457200" rtl="0">
              <a:buAutoNum type="arabicPeriod"/>
            </a:pPr>
            <a:r>
              <a:rPr lang="en-GB" dirty="0"/>
              <a:t>Users can set notification reminders to run on specific days.</a:t>
            </a:r>
          </a:p>
          <a:p>
            <a:pPr marL="457200" indent="-457200" rtl="0">
              <a:buAutoNum type="arabicPeriod"/>
            </a:pPr>
            <a:endParaRPr lang="en-GB" dirty="0"/>
          </a:p>
          <a:p>
            <a:pPr rtl="0"/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451279" y="1547026"/>
            <a:ext cx="3911982" cy="2307568"/>
          </a:xfrm>
        </p:spPr>
        <p:txBody>
          <a:bodyPr rtlCol="0"/>
          <a:lstStyle>
            <a:defPPr>
              <a:defRPr lang="en-GB"/>
            </a:defPPr>
          </a:lstStyle>
          <a:p>
            <a:pPr marL="0" indent="0" rtl="0">
              <a:buNone/>
            </a:pPr>
            <a:r>
              <a:rPr lang="en-GB" sz="20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4. Tracking metrics about a particular run including pace, heart rate, stride length, and cadence (when using a compatible watch) </a:t>
            </a:r>
          </a:p>
          <a:p>
            <a:pPr marL="0" indent="0" rtl="0">
              <a:buNone/>
            </a:pPr>
            <a:endParaRPr lang="en-GB" sz="20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0" indent="0" rtl="0">
              <a:buNone/>
            </a:pPr>
            <a:r>
              <a:rPr lang="en-GB" sz="20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5.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Users can set weekly distance targets</a:t>
            </a:r>
            <a:endParaRPr lang="en-GB" sz="20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rtl="0"/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281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User Feedback of Current </a:t>
            </a:r>
            <a:r>
              <a:rPr lang="en-GB" dirty="0" err="1"/>
              <a:t>Runwize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Stock images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19" name="Content Placeholder 18" descr="Athlete running">
            <a:extLst>
              <a:ext uri="{FF2B5EF4-FFF2-40B4-BE49-F238E27FC236}">
                <a16:creationId xmlns:a16="http://schemas.microsoft.com/office/drawing/2014/main" id="{654611B1-C7FD-6195-45E9-1FA98761CC2F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3"/>
          <a:stretch>
            <a:fillRect/>
          </a:stretch>
        </p:blipFill>
        <p:spPr>
          <a:xfrm>
            <a:off x="1" y="1212725"/>
            <a:ext cx="12192000" cy="5645276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ED06F5D-4B89-90DE-92BF-0127391CB7D2}"/>
              </a:ext>
            </a:extLst>
          </p:cNvPr>
          <p:cNvSpPr txBox="1"/>
          <p:nvPr/>
        </p:nvSpPr>
        <p:spPr>
          <a:xfrm>
            <a:off x="-1" y="1212724"/>
            <a:ext cx="12192001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"The weekly distance targets can be discouraging for someone just starting out. I’d like more flexibility in setting achievable goals that match my fitness level.“</a:t>
            </a:r>
          </a:p>
          <a:p>
            <a:pPr marL="342900" indent="-342900">
              <a:buAutoNum type="arabicPeriod"/>
            </a:pP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 "The app could provide more guidance on how to interpret the metrics like stride length and cadence. As a beginner, I’m not sure what these mean for my running." </a:t>
            </a:r>
          </a:p>
          <a:p>
            <a:pPr marL="342900" indent="-342900">
              <a:buAutoNum type="arabicPeriod"/>
            </a:pP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 “The reminders feature doesn’t always send me notifications on the correct day”</a:t>
            </a:r>
          </a:p>
          <a:p>
            <a:pPr marL="342900" indent="-342900">
              <a:buAutoNum type="arabicPeriod"/>
            </a:pP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</a:rPr>
              <a:t>"There isn’t enough post-run analysis. I'd appreciate more detailed feedback on my performance and suggestions on how to improve."</a:t>
            </a: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 "The app is missing advanced training features like interval training programs or customisable workout plans tailored to specific race preparations.“</a:t>
            </a:r>
          </a:p>
          <a:p>
            <a:pPr marL="342900" indent="-342900">
              <a:buAutoNum type="arabicPeriod"/>
            </a:pP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"Heart rate data is tracked, but the app doesn’t offer advanced insights or the ability to create heart rate-based training zones, which are essential for serious training." </a:t>
            </a:r>
          </a:p>
          <a:p>
            <a:pPr marL="342900" indent="-342900">
              <a:buAutoNum type="arabicPeriod"/>
            </a:pP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 "Setting weekly distance targets is useful, but I’d like to set different types of goals, such as improving my pace or increasing </a:t>
            </a:r>
            <a:r>
              <a:rPr lang="en-GB" sz="1300">
                <a:solidFill>
                  <a:schemeClr val="accent3">
                    <a:lumMod val="75000"/>
                  </a:schemeClr>
                </a:solidFill>
                <a:latin typeface="+mj-lt"/>
              </a:rPr>
              <a:t>the  </a:t>
            </a: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number of runs per week." </a:t>
            </a:r>
          </a:p>
          <a:p>
            <a:pPr marL="342900" indent="-342900">
              <a:buAutoNum type="arabicPeriod"/>
            </a:pP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"The app’s social sharing features are quite basic. It would be great to have more community interaction, like joining virtual running clubs or participating in challenges." </a:t>
            </a:r>
          </a:p>
          <a:p>
            <a:pPr marL="342900" indent="-342900">
              <a:buAutoNum type="arabicPeriod"/>
            </a:pP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 "The reminders to run are helpful, but they lack personalisation. It would be better if the reminders could adapt to my running habits and rest days.“</a:t>
            </a:r>
          </a:p>
          <a:p>
            <a:pPr marL="342900" indent="-342900">
              <a:buAutoNum type="arabicPeriod"/>
            </a:pPr>
            <a:endParaRPr lang="en-GB" sz="13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342900" indent="-342900">
              <a:buAutoNum type="arabicPeriod"/>
            </a:pPr>
            <a:r>
              <a:rPr lang="en-GB" sz="13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"I'm concerned about the safety of sharing my running routes publicly. It would be reassuring if the app had more robust privacy settings and safety features."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8B6A01-5CD0-C080-08DE-E8C976F2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RUNWIZE GROWTH ROADMAP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8D1BD37-545A-1D24-D478-AF2596765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AF1A45-96E7-8AE8-20C9-11D4E158F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9" name="Content Placeholder 8" descr="Person lacing their running shoes">
            <a:extLst>
              <a:ext uri="{FF2B5EF4-FFF2-40B4-BE49-F238E27FC236}">
                <a16:creationId xmlns:a16="http://schemas.microsoft.com/office/drawing/2014/main" id="{3C5A9B02-0253-4520-4D9E-41C50E829177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3"/>
          <a:stretch>
            <a:fillRect/>
          </a:stretch>
        </p:blipFill>
        <p:spPr>
          <a:xfrm>
            <a:off x="0" y="1419248"/>
            <a:ext cx="12191999" cy="543875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EE73B7-A8F5-284E-70E9-40169DFB316A}"/>
              </a:ext>
            </a:extLst>
          </p:cNvPr>
          <p:cNvSpPr txBox="1"/>
          <p:nvPr/>
        </p:nvSpPr>
        <p:spPr>
          <a:xfrm>
            <a:off x="108176" y="1690688"/>
            <a:ext cx="1208382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chemeClr val="accent3">
                    <a:lumMod val="75000"/>
                  </a:schemeClr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Month 1 -2: Research and Data Analysis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4400" b="1" i="0" dirty="0">
                <a:solidFill>
                  <a:schemeClr val="accent3">
                    <a:lumMod val="75000"/>
                  </a:schemeClr>
                </a:solidFill>
                <a:effectLst/>
                <a:highlight>
                  <a:srgbClr val="2B2B2B"/>
                </a:highlight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r>
              <a:rPr lang="en-GB" sz="2800" b="1" i="0" dirty="0">
                <a:solidFill>
                  <a:schemeClr val="accent3">
                    <a:lumMod val="75000"/>
                  </a:schemeClr>
                </a:solidFill>
                <a:effectLst/>
                <a:highlight>
                  <a:srgbClr val="2B2B2B"/>
                </a:highlight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Conduct user surveys to understand their needs and preferences</a:t>
            </a:r>
            <a:r>
              <a:rPr lang="en-GB" sz="2800" b="1" dirty="0">
                <a:solidFill>
                  <a:schemeClr val="accent3">
                    <a:lumMod val="75000"/>
                  </a:schemeClr>
                </a:solidFill>
                <a:highlight>
                  <a:srgbClr val="2B2B2B"/>
                </a:highlight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2800" b="1" i="0" dirty="0">
              <a:solidFill>
                <a:schemeClr val="accent3">
                  <a:lumMod val="75000"/>
                </a:schemeClr>
              </a:solidFill>
              <a:effectLst/>
              <a:highlight>
                <a:srgbClr val="2B2B2B"/>
              </a:highlight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accent3">
                    <a:lumMod val="75000"/>
                  </a:schemeClr>
                </a:solidFill>
                <a:highlight>
                  <a:srgbClr val="2B2B2B"/>
                </a:highlight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Analyse app usage data to identify engagement patterns.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2800" b="1" dirty="0">
              <a:solidFill>
                <a:schemeClr val="accent3">
                  <a:lumMod val="75000"/>
                </a:schemeClr>
              </a:solidFill>
              <a:highlight>
                <a:srgbClr val="2B2B2B"/>
              </a:highlight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accent3">
                    <a:lumMod val="75000"/>
                  </a:schemeClr>
                </a:solidFill>
                <a:highlight>
                  <a:srgbClr val="2B2B2B"/>
                </a:highlight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Perform competitor analysis to benchmark features and subscription      models </a:t>
            </a:r>
            <a:endParaRPr lang="en-GB" sz="2800" b="0" i="0" dirty="0">
              <a:solidFill>
                <a:schemeClr val="accent3">
                  <a:lumMod val="75000"/>
                </a:schemeClr>
              </a:solidFill>
              <a:effectLst/>
              <a:highlight>
                <a:srgbClr val="2B2B2B"/>
              </a:highlight>
              <a:latin typeface="-apple-system"/>
            </a:endParaRPr>
          </a:p>
          <a:p>
            <a:pPr algn="l"/>
            <a:endParaRPr lang="en-GB" sz="4400" b="0" i="0" dirty="0">
              <a:solidFill>
                <a:srgbClr val="D2D0CE"/>
              </a:solidFill>
              <a:effectLst/>
              <a:highlight>
                <a:srgbClr val="2B2B2B"/>
              </a:highlight>
              <a:latin typeface="-apple-system"/>
            </a:endParaRPr>
          </a:p>
          <a:p>
            <a:pPr algn="l"/>
            <a:endParaRPr lang="en-GB" sz="4400" b="0" i="0" dirty="0">
              <a:solidFill>
                <a:srgbClr val="D2D0CE"/>
              </a:solidFill>
              <a:effectLst/>
              <a:highlight>
                <a:srgbClr val="2B2B2B"/>
              </a:highlight>
              <a:latin typeface="-apple-system"/>
            </a:endParaRPr>
          </a:p>
          <a:p>
            <a:endParaRPr lang="en-GB" sz="4400" b="1" dirty="0"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64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99A48-AF8C-3538-CC7B-DC7F509A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Month 3: Feature Development and optimization </a:t>
            </a:r>
          </a:p>
        </p:txBody>
      </p:sp>
      <p:graphicFrame>
        <p:nvGraphicFramePr>
          <p:cNvPr id="13" name="Content Placeholder 12" descr="Pie chart">
            <a:extLst>
              <a:ext uri="{FF2B5EF4-FFF2-40B4-BE49-F238E27FC236}">
                <a16:creationId xmlns:a16="http://schemas.microsoft.com/office/drawing/2014/main" id="{8011876D-CAF0-A4BF-610A-0E0D92F97A2F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1619249301"/>
              </p:ext>
            </p:extLst>
          </p:nvPr>
        </p:nvGraphicFramePr>
        <p:xfrm>
          <a:off x="838200" y="2235200"/>
          <a:ext cx="2743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D66CB57-F1E3-AEE5-6295-CFD0A1778CB2}"/>
              </a:ext>
            </a:extLst>
          </p:cNvPr>
          <p:cNvSpPr txBox="1"/>
          <p:nvPr/>
        </p:nvSpPr>
        <p:spPr>
          <a:xfrm>
            <a:off x="9009529" y="3414197"/>
            <a:ext cx="1842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</a:lstStyle>
          <a:p>
            <a:pPr algn="ctr" rtl="0"/>
            <a:r>
              <a:rPr lang="en-GB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Mitochondria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A910A-A120-0EC4-A6BF-AE39C189C2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A727348-E2D5-31F9-9079-A67B2E0BC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61D5C1B-39FE-2949-16D4-283AB532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7</a:t>
            </a:fld>
            <a:endParaRPr lang="en-GB" dirty="0"/>
          </a:p>
        </p:txBody>
      </p:sp>
      <p:pic>
        <p:nvPicPr>
          <p:cNvPr id="10" name="Content Placeholder 9" descr="Smartphone with chart graphic">
            <a:extLst>
              <a:ext uri="{FF2B5EF4-FFF2-40B4-BE49-F238E27FC236}">
                <a16:creationId xmlns:a16="http://schemas.microsoft.com/office/drawing/2014/main" id="{C50D8675-3118-8018-DE54-6E4F218771CC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4"/>
          <a:stretch>
            <a:fillRect/>
          </a:stretch>
        </p:blipFill>
        <p:spPr>
          <a:xfrm>
            <a:off x="0" y="1774030"/>
            <a:ext cx="12192000" cy="5083970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F163FF5-2C56-2704-0B7B-5A06DAFF7291}"/>
              </a:ext>
            </a:extLst>
          </p:cNvPr>
          <p:cNvSpPr txBox="1"/>
          <p:nvPr/>
        </p:nvSpPr>
        <p:spPr>
          <a:xfrm>
            <a:off x="0" y="2235199"/>
            <a:ext cx="121919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GB" sz="3600" dirty="0">
                <a:solidFill>
                  <a:schemeClr val="accent3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Develop new features based on research insights,</a:t>
            </a:r>
          </a:p>
          <a:p>
            <a:pPr marL="457200" indent="-457200">
              <a:buFontTx/>
              <a:buChar char="-"/>
            </a:pPr>
            <a:endParaRPr lang="en-GB" sz="3600" dirty="0">
              <a:solidFill>
                <a:schemeClr val="accent3">
                  <a:lumMod val="7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en-GB" sz="3600" dirty="0">
                <a:solidFill>
                  <a:schemeClr val="accent3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Optimize the app’s user interface and experience for better engagement.</a:t>
            </a:r>
          </a:p>
          <a:p>
            <a:pPr marL="457200" indent="-457200">
              <a:buFontTx/>
              <a:buChar char="-"/>
            </a:pPr>
            <a:endParaRPr lang="en-GB" sz="3600" dirty="0">
              <a:solidFill>
                <a:schemeClr val="accent3">
                  <a:lumMod val="7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en-GB" sz="3600" dirty="0">
                <a:solidFill>
                  <a:schemeClr val="accent3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Implement A/B testing for feature releases to measure impact.</a:t>
            </a:r>
          </a:p>
        </p:txBody>
      </p:sp>
    </p:spTree>
    <p:extLst>
      <p:ext uri="{BB962C8B-B14F-4D97-AF65-F5344CB8AC3E}">
        <p14:creationId xmlns:p14="http://schemas.microsoft.com/office/powerpoint/2010/main" val="3999271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1" i="0" dirty="0">
                <a:solidFill>
                  <a:srgbClr val="D2D0CE"/>
                </a:solidFill>
                <a:effectLst/>
                <a:highlight>
                  <a:srgbClr val="2B2B2B"/>
                </a:highlight>
                <a:latin typeface="-apple-system"/>
              </a:rPr>
              <a:t>Month 4: Marketing and Promotion</a:t>
            </a:r>
            <a:endParaRPr lang="en-GB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8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9015C22-9EE1-266B-0D3F-CC2AC08DE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94452" y="2611476"/>
            <a:ext cx="643034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Content Placeholder 20" descr="Coloured pencils on black background">
            <a:extLst>
              <a:ext uri="{FF2B5EF4-FFF2-40B4-BE49-F238E27FC236}">
                <a16:creationId xmlns:a16="http://schemas.microsoft.com/office/drawing/2014/main" id="{DB47EE2D-B673-AF3B-498F-CB2F23BC83CF}"/>
              </a:ext>
            </a:extLst>
          </p:cNvPr>
          <p:cNvPicPr>
            <a:picLocks noGrp="1" noChangeAspect="1"/>
          </p:cNvPicPr>
          <p:nvPr>
            <p:ph sz="quarter" idx="29"/>
          </p:nvPr>
        </p:nvPicPr>
        <p:blipFill>
          <a:blip r:embed="rId3"/>
          <a:stretch>
            <a:fillRect/>
          </a:stretch>
        </p:blipFill>
        <p:spPr>
          <a:xfrm>
            <a:off x="0" y="1312606"/>
            <a:ext cx="12192000" cy="5545394"/>
          </a:xfr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B0AF891-DB9C-B0CE-358A-0FB882313158}"/>
              </a:ext>
            </a:extLst>
          </p:cNvPr>
          <p:cNvSpPr txBox="1"/>
          <p:nvPr/>
        </p:nvSpPr>
        <p:spPr>
          <a:xfrm>
            <a:off x="1061884" y="2138906"/>
            <a:ext cx="105156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32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Launch targeted marketing campaigns to attract new users.</a:t>
            </a:r>
          </a:p>
          <a:p>
            <a:pPr marL="285750" indent="-285750">
              <a:buFontTx/>
              <a:buChar char="-"/>
            </a:pPr>
            <a:endParaRPr lang="en-GB" sz="32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GB" sz="32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Promote new features to existing users  through in-app notifications and emails.</a:t>
            </a:r>
          </a:p>
          <a:p>
            <a:pPr marL="285750" indent="-285750">
              <a:buFontTx/>
              <a:buChar char="-"/>
            </a:pPr>
            <a:endParaRPr lang="en-GB" sz="32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GB" sz="32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Partner with influencers or brands for co-marketing opportunities.</a:t>
            </a:r>
          </a:p>
        </p:txBody>
      </p:sp>
    </p:spTree>
    <p:extLst>
      <p:ext uri="{BB962C8B-B14F-4D97-AF65-F5344CB8AC3E}">
        <p14:creationId xmlns:p14="http://schemas.microsoft.com/office/powerpoint/2010/main" val="2125518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4D8C6-2C0B-5254-281A-5D888F831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D2D0CE"/>
                </a:solidFill>
                <a:effectLst/>
                <a:highlight>
                  <a:srgbClr val="2B2B2B"/>
                </a:highlight>
                <a:latin typeface="-apple-system"/>
              </a:rPr>
              <a:t>Month 5: Subscription Model Enhancement</a:t>
            </a:r>
            <a:endParaRPr lang="en-GB" dirty="0"/>
          </a:p>
        </p:txBody>
      </p:sp>
      <p:pic>
        <p:nvPicPr>
          <p:cNvPr id="8" name="Content Placeholder 7" descr="Circles pattern abstract background">
            <a:extLst>
              <a:ext uri="{FF2B5EF4-FFF2-40B4-BE49-F238E27FC236}">
                <a16:creationId xmlns:a16="http://schemas.microsoft.com/office/drawing/2014/main" id="{B3C04198-EE98-874F-D6CF-9ACE3A8859F3}"/>
              </a:ext>
            </a:extLst>
          </p:cNvPr>
          <p:cNvPicPr>
            <a:picLocks noGrp="1" noChangeAspect="1"/>
          </p:cNvPicPr>
          <p:nvPr>
            <p:ph sz="quarter" idx="29"/>
          </p:nvPr>
        </p:nvPicPr>
        <p:blipFill>
          <a:blip r:embed="rId2"/>
          <a:stretch>
            <a:fillRect/>
          </a:stretch>
        </p:blipFill>
        <p:spPr>
          <a:xfrm>
            <a:off x="0" y="1386348"/>
            <a:ext cx="12192000" cy="5471652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941EC-DCE5-ABAF-EF26-BC6BDF052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CB610-F2F0-2568-4A52-5BBF09E52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EB1697-AE5F-E142-160D-8A56D7F127B5}"/>
              </a:ext>
            </a:extLst>
          </p:cNvPr>
          <p:cNvSpPr txBox="1"/>
          <p:nvPr/>
        </p:nvSpPr>
        <p:spPr>
          <a:xfrm>
            <a:off x="162232" y="1548579"/>
            <a:ext cx="106483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-</a:t>
            </a:r>
            <a:r>
              <a:rPr lang="en-GB" sz="36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Introduce flexible subscription plans with    different price points. </a:t>
            </a:r>
          </a:p>
          <a:p>
            <a:endParaRPr lang="en-GB" sz="36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457200" indent="-457200">
              <a:buFontTx/>
              <a:buChar char="-"/>
            </a:pPr>
            <a:r>
              <a:rPr lang="en-GB" sz="36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Offer trial periods or discounts to convert free users to paid subscribers.</a:t>
            </a:r>
          </a:p>
          <a:p>
            <a:pPr marL="457200" indent="-457200">
              <a:buFontTx/>
              <a:buChar char="-"/>
            </a:pPr>
            <a:endParaRPr lang="en-GB" sz="36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  <a:p>
            <a:pPr marL="457200" indent="-457200">
              <a:buFontTx/>
              <a:buChar char="-"/>
            </a:pPr>
            <a:r>
              <a:rPr lang="en-GB" sz="36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Implement a referral program to encourage word of mouth promotion.</a:t>
            </a:r>
          </a:p>
        </p:txBody>
      </p:sp>
    </p:spTree>
    <p:extLst>
      <p:ext uri="{BB962C8B-B14F-4D97-AF65-F5344CB8AC3E}">
        <p14:creationId xmlns:p14="http://schemas.microsoft.com/office/powerpoint/2010/main" val="1222658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sharepoint/v3"/>
    <ds:schemaRef ds:uri="16c05727-aa75-4e4a-9b5f-8a80a1165891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purl.org/dc/terms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230e9df3-be65-4c73-a93b-d1236ebd677e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{835E4838-0FD2-493F-ABF3-018DBA0E92A5}tf11936837_win32</Template>
  <TotalTime>1609</TotalTime>
  <Words>744</Words>
  <Application>Microsoft Office PowerPoint</Application>
  <PresentationFormat>Widescreen</PresentationFormat>
  <Paragraphs>112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ADLaM Display</vt:lpstr>
      <vt:lpstr>-apple-system</vt:lpstr>
      <vt:lpstr>Arial</vt:lpstr>
      <vt:lpstr>Arial Nova</vt:lpstr>
      <vt:lpstr>Biome</vt:lpstr>
      <vt:lpstr>Biome Light</vt:lpstr>
      <vt:lpstr>Calibri</vt:lpstr>
      <vt:lpstr>Segoe UI</vt:lpstr>
      <vt:lpstr>Office Theme</vt:lpstr>
      <vt:lpstr>RUNWIZE</vt:lpstr>
      <vt:lpstr>Introduction</vt:lpstr>
      <vt:lpstr>Business Objective</vt:lpstr>
      <vt:lpstr>Current Features of Runwize</vt:lpstr>
      <vt:lpstr>User Feedback of Current Runwize</vt:lpstr>
      <vt:lpstr>RUNWIZE GROWTH ROADMAP</vt:lpstr>
      <vt:lpstr>Month 3: Feature Development and optimization </vt:lpstr>
      <vt:lpstr>Month 4: Marketing and Promotion</vt:lpstr>
      <vt:lpstr>Month 5: Subscription Model Enhancement</vt:lpstr>
      <vt:lpstr>Month 6: Review and Scale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Nkechi Sandra</dc:creator>
  <cp:lastModifiedBy>Nkechi Sandra</cp:lastModifiedBy>
  <cp:revision>2</cp:revision>
  <dcterms:created xsi:type="dcterms:W3CDTF">2024-06-18T19:13:30Z</dcterms:created>
  <dcterms:modified xsi:type="dcterms:W3CDTF">2024-06-20T11:20:43Z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